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6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440"/>
    <p:restoredTop sz="94679"/>
  </p:normalViewPr>
  <p:slideViewPr>
    <p:cSldViewPr snapToGrid="0" snapToObjects="1">
      <p:cViewPr>
        <p:scale>
          <a:sx n="79" d="100"/>
          <a:sy n="79" d="100"/>
        </p:scale>
        <p:origin x="-8" y="1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8808-26D1-4F4B-96F4-F3082078D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008" y="1122362"/>
            <a:ext cx="8816632" cy="357155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E0C639-B0CD-4365-98A9-C1E5FF6CF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008" y="5521960"/>
            <a:ext cx="8816632" cy="94487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80C52-E6BB-4B27-B5D8-2D33B24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7C649-4A0C-4EF2-8FC1-2BCF0BF9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E03F2-D0FE-49BB-8AEC-E99C4DB2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A7CC8F-56A6-423D-B67A-8BA89D3EC911}"/>
              </a:ext>
            </a:extLst>
          </p:cNvPr>
          <p:cNvCxnSpPr>
            <a:cxnSpLocks/>
          </p:cNvCxnSpPr>
          <p:nvPr/>
        </p:nvCxnSpPr>
        <p:spPr>
          <a:xfrm flipH="1">
            <a:off x="4" y="5143500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632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56D52-667C-4E67-9038-A0BDFD8C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3E72AC-0272-475A-BD25-2AB7AC1DE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FBFF2-9ECB-4CDD-87FA-9DD1F87BF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C12B3-DAF5-4BA7-A3A6-D0284716D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171AE-4A11-4035-A072-9AC4053F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904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A52E95-2F50-48D3-B00E-4C259644E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50174" y="838199"/>
            <a:ext cx="2303626" cy="5338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617C9B-4E02-49C8-B6DF-65ED3C990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38199"/>
            <a:ext cx="7734300" cy="5338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CA10C-AC31-4D80-B78F-08E48CDCB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B5B7-F312-4BC9-A5D3-72E065D1B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2E489-5442-4698-B6E3-3421A97C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F3A7E1-F157-4338-B7F7-9C0A2D60B7FF}"/>
              </a:ext>
            </a:extLst>
          </p:cNvPr>
          <p:cNvCxnSpPr>
            <a:cxnSpLocks/>
          </p:cNvCxnSpPr>
          <p:nvPr/>
        </p:nvCxnSpPr>
        <p:spPr>
          <a:xfrm>
            <a:off x="881133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1347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5B5E-C545-4763-BA47-4C2C0FCA5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263F8-8E34-4910-BF7A-F1C5A9968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E74E5-D20D-4AB7-8D98-F336CE0E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D23AA-8F22-4B09-8FAA-CD16E5D6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8A028-A0C8-45E7-915E-B83FF59C9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1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9F01F-198D-4AAD-B4FB-AD3B44981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8200"/>
            <a:ext cx="9438640" cy="4114800"/>
          </a:xfrm>
        </p:spPr>
        <p:txBody>
          <a:bodyPr anchor="t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BCC2B-311B-4FB6-B3A5-26F68055A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217160"/>
            <a:ext cx="9438640" cy="802640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CB73D-2D6B-4FA6-89A4-DCC89F80E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0C188-FF43-44C1-A005-679168D5F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D1188-DA27-47B2-8176-31193EEC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10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B5A25-7E99-42A8-8D6D-648EFE203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501DC-62B7-42BD-A941-D34E92719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79"/>
            <a:ext cx="5181600" cy="4165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5C5C1-4FD4-4958-99A0-BDADECA33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11679"/>
            <a:ext cx="5181600" cy="4165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1B234-5D54-44E5-B41D-B205AAF50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67BCDB-6B96-45D6-B5E9-823A96EB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39C5F-F16F-4AFD-98D1-FA3BB96A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890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44C1F-0040-4BBF-81A6-FD2E30637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978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894A7-1DA1-44C1-8ED0-716279430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824035"/>
            <a:ext cx="4997132" cy="681040"/>
          </a:xfrm>
        </p:spPr>
        <p:txBody>
          <a:bodyPr anchor="b"/>
          <a:lstStyle>
            <a:lvl1pPr marL="0" indent="0">
              <a:buNone/>
              <a:defRPr sz="2400" b="1" i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9AB945-31E2-4B60-9076-CBB8F8594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499713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B3EA-2E84-4B8B-A104-81BD577424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5080" y="1824035"/>
            <a:ext cx="5000308" cy="681040"/>
          </a:xfrm>
        </p:spPr>
        <p:txBody>
          <a:bodyPr anchor="b"/>
          <a:lstStyle>
            <a:lvl1pPr marL="0" indent="0">
              <a:buNone/>
              <a:defRPr sz="2400" b="1" i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511AB8-302C-476E-B80A-AA739911E3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5080" y="2505075"/>
            <a:ext cx="500030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B47C29-FE34-4E6E-9921-78C54673A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2/7/23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F6B420-A9CE-4BB6-A653-5C3ABC7D6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1DF8FE-1179-4798-B16D-AF1DFA26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818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66F1A-0A68-4048-808F-CD7A9F3B0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9592"/>
            <a:ext cx="10515600" cy="157322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CB3E6-5365-48F5-8D2A-0B002BA35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2/7/23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7D8EE9-4D97-4B2F-8D38-41CB9EE77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C5952-0A27-4FAB-A3FD-12003787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65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D08427-909D-4679-9192-BC99557A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2/7/23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8E39A6-1E09-42B5-85B4-7E8B5AB2A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38940-01DD-4C97-8649-E01C3B0ED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03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3B3D-D568-40B4-A73A-1C8EA9ABB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691818" cy="1701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86EB3-917A-43B7-85BB-D00B5D2F0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4798" y="987425"/>
            <a:ext cx="5840589" cy="50323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AC029-3BC1-4637-A7F9-BC786DC26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372360"/>
            <a:ext cx="3691817" cy="349662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0B948-89C5-4AC5-B7A0-17136F5C5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6C8C5-652F-46CB-BD26-E262B057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FB50CB-E91F-4B71-81F0-800F2B51A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69B885-FDB8-4C62-A285-A0CDC49A6B0C}"/>
              </a:ext>
            </a:extLst>
          </p:cNvPr>
          <p:cNvCxnSpPr>
            <a:cxnSpLocks/>
          </p:cNvCxnSpPr>
          <p:nvPr/>
        </p:nvCxnSpPr>
        <p:spPr>
          <a:xfrm>
            <a:off x="502320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715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F941E-6445-4840-81AE-104EF7A4F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696652" cy="1701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F8B866-E32B-4AE7-AEF3-6974AE3288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86120" y="838200"/>
            <a:ext cx="5603238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ABB7A-E157-499A-B224-C2313181F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367280"/>
            <a:ext cx="3696652" cy="35017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77283-E2B8-405E-BB6E-9F121140E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F21F05-EB94-417F-B19B-96FF3D9EC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7C3C7-B6DB-4064-8E66-9FB770C88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E233FA-220A-423F-907E-5F81526A28A0}"/>
              </a:ext>
            </a:extLst>
          </p:cNvPr>
          <p:cNvCxnSpPr>
            <a:cxnSpLocks/>
          </p:cNvCxnSpPr>
          <p:nvPr/>
        </p:nvCxnSpPr>
        <p:spPr>
          <a:xfrm>
            <a:off x="502320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437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476A66-BE83-43F9-A28B-02DF7879A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990"/>
            <a:ext cx="10515600" cy="11168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76E94-F276-4F0F-8DD9-B1F8A3198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61469"/>
            <a:ext cx="1051560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D964E-3A2E-4DB9-B96A-EDE144A47B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25981" y="4687095"/>
            <a:ext cx="270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6CCBF3A-D7FB-4B97-8FD5-6FFB20CB1E84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CB382-EE11-430D-941A-DB76EEB7F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131161" y="1592957"/>
            <a:ext cx="29735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562FE-ACD1-43F2-A3DE-5B11E10B7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5746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EB34A3B-1FD5-48FF-9982-1E64C864C01D}"/>
              </a:ext>
            </a:extLst>
          </p:cNvPr>
          <p:cNvCxnSpPr>
            <a:cxnSpLocks/>
          </p:cNvCxnSpPr>
          <p:nvPr/>
        </p:nvCxnSpPr>
        <p:spPr>
          <a:xfrm flipH="1">
            <a:off x="4" y="1824111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075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jingwen.zhou/viz/Heartrisk_16757344537410/Dashboard2" TargetMode="External"/><Relationship Id="rId2" Type="http://schemas.openxmlformats.org/officeDocument/2006/relationships/hyperlink" Target="https://public.tableau.com/app/profile/manish.thapa4247/viz/Heartrisk/HeartRisk_1?publish=yes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7CDD370-7658-4BC6-8CD3-B51A7121A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1C8141-F274-0341-B710-FF7FB3AE50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30144" y="294207"/>
            <a:ext cx="3680458" cy="2613660"/>
          </a:xfrm>
        </p:spPr>
        <p:txBody>
          <a:bodyPr anchor="b">
            <a:noAutofit/>
          </a:bodyPr>
          <a:lstStyle/>
          <a:p>
            <a:pPr algn="just"/>
            <a:r>
              <a:rPr lang="en-CA" sz="4000" dirty="0"/>
              <a:t>Heart disease prediction </a:t>
            </a:r>
            <a:endParaRPr lang="en-US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041191-1F4A-F341-BD92-634C00600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30144" y="3429000"/>
            <a:ext cx="3233737" cy="2599359"/>
          </a:xfrm>
        </p:spPr>
        <p:txBody>
          <a:bodyPr anchor="t">
            <a:normAutofit fontScale="92500" lnSpcReduction="20000"/>
          </a:bodyPr>
          <a:lstStyle/>
          <a:p>
            <a:pPr algn="just"/>
            <a:r>
              <a:rPr lang="en-CA" dirty="0"/>
              <a:t>Project group 9:</a:t>
            </a:r>
          </a:p>
          <a:p>
            <a:pPr algn="just"/>
            <a:r>
              <a:rPr lang="en-CA" dirty="0"/>
              <a:t>Duc Anh </a:t>
            </a:r>
            <a:r>
              <a:rPr lang="en-CA" dirty="0" err="1"/>
              <a:t>Khue</a:t>
            </a:r>
            <a:r>
              <a:rPr lang="en-CA" dirty="0"/>
              <a:t> Bui</a:t>
            </a:r>
          </a:p>
          <a:p>
            <a:pPr algn="just"/>
            <a:r>
              <a:rPr lang="en-CA" dirty="0" err="1"/>
              <a:t>Lipsa</a:t>
            </a:r>
            <a:r>
              <a:rPr lang="en-CA" dirty="0"/>
              <a:t> Sharma</a:t>
            </a:r>
          </a:p>
          <a:p>
            <a:pPr algn="just"/>
            <a:r>
              <a:rPr lang="en-CA" dirty="0"/>
              <a:t>Manish Thapa</a:t>
            </a:r>
          </a:p>
          <a:p>
            <a:pPr algn="just"/>
            <a:r>
              <a:rPr lang="en-CA" dirty="0" err="1"/>
              <a:t>Jingwen</a:t>
            </a:r>
            <a:r>
              <a:rPr lang="en-CA" dirty="0"/>
              <a:t> Zhou</a:t>
            </a:r>
          </a:p>
          <a:p>
            <a:br>
              <a:rPr lang="en-CA" dirty="0"/>
            </a:br>
            <a:endParaRPr lang="en-US" dirty="0"/>
          </a:p>
        </p:txBody>
      </p:sp>
      <p:pic>
        <p:nvPicPr>
          <p:cNvPr id="4" name="Picture 3" descr="Paint color explosion on a white background">
            <a:extLst>
              <a:ext uri="{FF2B5EF4-FFF2-40B4-BE49-F238E27FC236}">
                <a16:creationId xmlns:a16="http://schemas.microsoft.com/office/drawing/2014/main" id="{F69AE2AF-AC3F-92E5-A4F7-143C5C10C2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30" b="21620"/>
          <a:stretch/>
        </p:blipFill>
        <p:spPr>
          <a:xfrm>
            <a:off x="838201" y="1888093"/>
            <a:ext cx="5478780" cy="308181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C2FFC94-1F80-402F-B7DE-3E407ADB1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48746" y="0"/>
            <a:ext cx="0" cy="6858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857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129C4-725C-3E47-85A7-D2918B54A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9593"/>
            <a:ext cx="10515600" cy="727608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BE800C-BACC-614B-BDC8-35F22C6B5CBE}"/>
              </a:ext>
            </a:extLst>
          </p:cNvPr>
          <p:cNvSpPr txBox="1"/>
          <p:nvPr/>
        </p:nvSpPr>
        <p:spPr>
          <a:xfrm>
            <a:off x="1117600" y="2117376"/>
            <a:ext cx="40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b="0" i="0" u="none" strike="noStrike" dirty="0">
                <a:effectLst/>
              </a:rPr>
              <a:t>What is heart disease: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B1AD3D-0828-F148-80F6-680D37757D02}"/>
              </a:ext>
            </a:extLst>
          </p:cNvPr>
          <p:cNvSpPr txBox="1"/>
          <p:nvPr/>
        </p:nvSpPr>
        <p:spPr>
          <a:xfrm>
            <a:off x="1117600" y="2554584"/>
            <a:ext cx="4480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1800" b="0" i="0" u="none" strike="noStrike" dirty="0">
                <a:effectLst/>
              </a:rPr>
              <a:t>How heart disease impact on our lives: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974CD-3CA9-A74E-970D-995A2522F8C1}"/>
              </a:ext>
            </a:extLst>
          </p:cNvPr>
          <p:cNvSpPr txBox="1"/>
          <p:nvPr/>
        </p:nvSpPr>
        <p:spPr>
          <a:xfrm>
            <a:off x="1117600" y="3040631"/>
            <a:ext cx="3797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1800" b="0" i="0" u="none" strike="noStrike" dirty="0">
                <a:effectLst/>
              </a:rPr>
              <a:t>The prediction of heart disease risk: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7D74C-C89B-4D4B-9BCF-2E679BA56D6E}"/>
              </a:ext>
            </a:extLst>
          </p:cNvPr>
          <p:cNvSpPr txBox="1"/>
          <p:nvPr/>
        </p:nvSpPr>
        <p:spPr>
          <a:xfrm>
            <a:off x="1117600" y="3507268"/>
            <a:ext cx="460390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1800" b="0" i="0" u="none" strike="noStrike" dirty="0">
                <a:effectLst/>
              </a:rPr>
              <a:t>Heart disease prediction as a data analyst:</a:t>
            </a:r>
          </a:p>
          <a:p>
            <a:pPr fontAlgn="base">
              <a:spcAft>
                <a:spcPts val="1200"/>
              </a:spcAft>
            </a:pPr>
            <a:r>
              <a:rPr lang="en-CA" dirty="0"/>
              <a:t>Supervised machine learning model</a:t>
            </a:r>
            <a:endParaRPr lang="en-CA" sz="1800" b="0" i="0" u="none" strike="noStrike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CA" sz="18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Picture 15" descr="A person holding his hands together&#10;&#10;Description automatically generated with medium confidence">
            <a:extLst>
              <a:ext uri="{FF2B5EF4-FFF2-40B4-BE49-F238E27FC236}">
                <a16:creationId xmlns:a16="http://schemas.microsoft.com/office/drawing/2014/main" id="{B9493FB3-AFBC-8440-9AF8-4AEA6ED8F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505" y="1372052"/>
            <a:ext cx="6406348" cy="4711002"/>
          </a:xfrm>
          <a:prstGeom prst="rect">
            <a:avLst/>
          </a:prstGeom>
        </p:spPr>
      </p:pic>
      <p:pic>
        <p:nvPicPr>
          <p:cNvPr id="18" name="Picture 17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58435523-80E5-9746-829F-E4F46CFA8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505" y="1350975"/>
            <a:ext cx="6470495" cy="47110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E03735C-9FBE-8546-8C08-BD16F6C42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1505" y="1245668"/>
            <a:ext cx="6594087" cy="5471158"/>
          </a:xfrm>
          <a:prstGeom prst="rect">
            <a:avLst/>
          </a:prstGeom>
        </p:spPr>
      </p:pic>
      <p:pic>
        <p:nvPicPr>
          <p:cNvPr id="22" name="Picture 21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7643A19-52E3-FD4D-BE4F-64EC2DA628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0554" y="1245668"/>
            <a:ext cx="6594088" cy="545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1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F5F9F-8144-134E-B4FD-FC78C7E1D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8CA71-8FF7-2946-9B8E-BCFB132FAC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What are information attribution: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4B14EC-BC95-1940-810C-6DA55A4439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2237899" cy="36845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Age:		</a:t>
            </a:r>
          </a:p>
          <a:p>
            <a:pPr>
              <a:lnSpc>
                <a:spcPct val="150000"/>
              </a:lnSpc>
            </a:pPr>
            <a:r>
              <a:rPr lang="en-CA" b="0" i="0" dirty="0">
                <a:solidFill>
                  <a:srgbClr val="24292F"/>
                </a:solidFill>
                <a:effectLst/>
              </a:rPr>
              <a:t>Sex</a:t>
            </a:r>
            <a:endParaRPr lang="en-US" b="0" i="0" dirty="0">
              <a:solidFill>
                <a:srgbClr val="24292F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n-CA" b="0" i="0" dirty="0" err="1">
                <a:solidFill>
                  <a:srgbClr val="24292F"/>
                </a:solidFill>
                <a:effectLst/>
              </a:rPr>
              <a:t>ChestPainType</a:t>
            </a:r>
            <a:endParaRPr lang="en-US" dirty="0">
              <a:solidFill>
                <a:srgbClr val="24292F"/>
              </a:solidFill>
            </a:endParaRPr>
          </a:p>
          <a:p>
            <a:pPr>
              <a:lnSpc>
                <a:spcPct val="150000"/>
              </a:lnSpc>
            </a:pPr>
            <a:r>
              <a:rPr lang="en-CA" b="0" i="0" dirty="0" err="1">
                <a:solidFill>
                  <a:srgbClr val="24292F"/>
                </a:solidFill>
                <a:effectLst/>
              </a:rPr>
              <a:t>RestingBP</a:t>
            </a:r>
            <a:endParaRPr lang="en-CA" b="0" i="0" dirty="0">
              <a:solidFill>
                <a:srgbClr val="24292F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n-CA" b="0" i="0" dirty="0">
                <a:solidFill>
                  <a:srgbClr val="24292F"/>
                </a:solidFill>
                <a:effectLst/>
              </a:rPr>
              <a:t>Cholesterol</a:t>
            </a:r>
            <a:endParaRPr lang="en-CA" dirty="0">
              <a:solidFill>
                <a:srgbClr val="24292F"/>
              </a:solidFill>
            </a:endParaRPr>
          </a:p>
          <a:p>
            <a:pPr>
              <a:lnSpc>
                <a:spcPct val="150000"/>
              </a:lnSpc>
            </a:pPr>
            <a:r>
              <a:rPr lang="en-CA" b="0" i="0" dirty="0" err="1">
                <a:solidFill>
                  <a:srgbClr val="24292F"/>
                </a:solidFill>
                <a:effectLst/>
              </a:rPr>
              <a:t>FastingBS</a:t>
            </a:r>
            <a:endParaRPr lang="en-CA" b="0" i="0" dirty="0">
              <a:solidFill>
                <a:srgbClr val="24292F"/>
              </a:solidFill>
              <a:effectLst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0982BA-F576-9048-9885-2C6CF84C05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The objective from the data is to determine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B0F6B4-566A-2243-BD95-F7A033547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077689" y="2499942"/>
            <a:ext cx="2389662" cy="3684588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b="0" i="0" dirty="0" err="1">
                <a:solidFill>
                  <a:srgbClr val="24292F"/>
                </a:solidFill>
                <a:effectLst/>
              </a:rPr>
              <a:t>RestingECG</a:t>
            </a:r>
            <a:endParaRPr lang="en-CA" sz="2000" dirty="0">
              <a:solidFill>
                <a:srgbClr val="24292F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b="0" i="0" dirty="0" err="1">
                <a:solidFill>
                  <a:srgbClr val="24292F"/>
                </a:solidFill>
                <a:effectLst/>
              </a:rPr>
              <a:t>MaxHR</a:t>
            </a:r>
            <a:endParaRPr lang="en-US" sz="2000" b="0" i="0" dirty="0">
              <a:solidFill>
                <a:srgbClr val="24292F"/>
              </a:solidFill>
              <a:effectLst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b="0" i="0" dirty="0" err="1">
                <a:solidFill>
                  <a:srgbClr val="24292F"/>
                </a:solidFill>
                <a:effectLst/>
              </a:rPr>
              <a:t>ExerciseAngina</a:t>
            </a:r>
            <a:endParaRPr lang="en-CA" sz="2000" b="0" i="0" dirty="0">
              <a:solidFill>
                <a:srgbClr val="24292F"/>
              </a:solidFill>
              <a:effectLst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 err="1"/>
              <a:t>Oldpeak</a:t>
            </a:r>
            <a:endParaRPr lang="en-CA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 err="1"/>
              <a:t>ST_Slope</a:t>
            </a:r>
            <a:endParaRPr lang="en-CA" sz="2000" dirty="0"/>
          </a:p>
          <a:p>
            <a:pPr>
              <a:buFont typeface="Wingdings" pitchFamily="2" charset="2"/>
              <a:buChar char="Ø"/>
            </a:pPr>
            <a:r>
              <a:rPr lang="en-US" dirty="0" err="1"/>
              <a:t>Heartdisease</a:t>
            </a:r>
            <a:r>
              <a:rPr lang="en-US" dirty="0"/>
              <a:t> output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7F4654-9203-3C4D-ACB9-B45070C49DE1}"/>
              </a:ext>
            </a:extLst>
          </p:cNvPr>
          <p:cNvSpPr txBox="1"/>
          <p:nvPr/>
        </p:nvSpPr>
        <p:spPr>
          <a:xfrm>
            <a:off x="6096000" y="2623767"/>
            <a:ext cx="47625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b="0" i="0" dirty="0">
                <a:solidFill>
                  <a:srgbClr val="24292F"/>
                </a:solidFill>
                <a:effectLst/>
              </a:rPr>
              <a:t>The age group with potential risk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rgbClr val="24292F"/>
                </a:solidFill>
              </a:rPr>
              <a:t>The </a:t>
            </a:r>
            <a:r>
              <a:rPr lang="en-CA" sz="2000" b="0" i="0" dirty="0">
                <a:solidFill>
                  <a:srgbClr val="24292F"/>
                </a:solidFill>
                <a:effectLst/>
              </a:rPr>
              <a:t>gender is highly susceptible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rgbClr val="24292F"/>
                </a:solidFill>
              </a:rPr>
              <a:t>H</a:t>
            </a:r>
            <a:r>
              <a:rPr lang="en-CA" sz="2000" b="0" i="0" dirty="0">
                <a:solidFill>
                  <a:srgbClr val="24292F"/>
                </a:solidFill>
                <a:effectLst/>
              </a:rPr>
              <a:t>eart disease over chest pain type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b="0" i="0" dirty="0">
                <a:solidFill>
                  <a:srgbClr val="24292F"/>
                </a:solidFill>
                <a:effectLst/>
              </a:rPr>
              <a:t>The correlation between the factors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rgbClr val="24292F"/>
                </a:solidFill>
              </a:rPr>
              <a:t>The </a:t>
            </a:r>
            <a:r>
              <a:rPr lang="en-CA" sz="2000" b="0" i="0" dirty="0" err="1">
                <a:solidFill>
                  <a:srgbClr val="24292F"/>
                </a:solidFill>
                <a:effectLst/>
              </a:rPr>
              <a:t>MaxHR</a:t>
            </a:r>
            <a:r>
              <a:rPr lang="en-CA" sz="2000" b="0" i="0" dirty="0">
                <a:solidFill>
                  <a:srgbClr val="24292F"/>
                </a:solidFill>
                <a:effectLst/>
              </a:rPr>
              <a:t> by age</a:t>
            </a:r>
          </a:p>
          <a:p>
            <a:br>
              <a:rPr lang="en-CA" b="0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533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6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7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4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5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2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3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0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1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8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9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6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7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2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3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0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71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8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79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6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7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94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95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9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02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03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0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0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7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75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5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75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75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6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B34E6-2BD0-BA44-8D2D-30C172081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7BC0AB-864C-A046-BD85-DEF9A0EC3B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Entity Relationship Diagram: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3AA4D-54EB-A84F-8C06-611C613404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917" y="2505075"/>
            <a:ext cx="4997132" cy="3684588"/>
          </a:xfrm>
        </p:spPr>
        <p:txBody>
          <a:bodyPr/>
          <a:lstStyle/>
          <a:p>
            <a:r>
              <a:rPr lang="en-US" dirty="0"/>
              <a:t>Adding new column </a:t>
            </a:r>
            <a:r>
              <a:rPr lang="en-US" dirty="0" err="1"/>
              <a:t>PatientID</a:t>
            </a:r>
            <a:r>
              <a:rPr lang="en-US" dirty="0"/>
              <a:t> as a primary key</a:t>
            </a:r>
          </a:p>
          <a:p>
            <a:r>
              <a:rPr lang="en-US" dirty="0"/>
              <a:t>Quick Data Base Diagram for foreign key and primary key</a:t>
            </a:r>
          </a:p>
          <a:p>
            <a:r>
              <a:rPr lang="en-US" dirty="0"/>
              <a:t>Writing SQL queries on </a:t>
            </a:r>
            <a:r>
              <a:rPr lang="en-US" dirty="0" err="1"/>
              <a:t>prosgresql</a:t>
            </a:r>
            <a:r>
              <a:rPr lang="en-US" dirty="0"/>
              <a:t> to create 3 tables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4FD85-5A9E-4B45-A44E-4E9B22AAE5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Extract, transform and load the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9074B3-5701-2948-9879-D290F04CFD1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Put the data to AWS amazon</a:t>
            </a:r>
          </a:p>
          <a:p>
            <a:r>
              <a:rPr lang="en-US" dirty="0"/>
              <a:t>Use </a:t>
            </a:r>
            <a:r>
              <a:rPr lang="en-US" dirty="0" err="1"/>
              <a:t>sqlalchemy</a:t>
            </a:r>
            <a:r>
              <a:rPr lang="en-US" dirty="0"/>
              <a:t> for ETL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20" name="Picture 19" descr="Table&#10;&#10;Description automatically generated">
            <a:extLst>
              <a:ext uri="{FF2B5EF4-FFF2-40B4-BE49-F238E27FC236}">
                <a16:creationId xmlns:a16="http://schemas.microsoft.com/office/drawing/2014/main" id="{AB9124B7-25DD-C74A-98BC-A36CBF2BBB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15" r="3822"/>
          <a:stretch/>
        </p:blipFill>
        <p:spPr>
          <a:xfrm>
            <a:off x="211518" y="3460806"/>
            <a:ext cx="11768963" cy="2388783"/>
          </a:xfrm>
          <a:prstGeom prst="rect">
            <a:avLst/>
          </a:prstGeom>
        </p:spPr>
      </p:pic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9AD4236-C9F9-F240-9426-FC4380F7A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631" y="1824035"/>
            <a:ext cx="6419850" cy="4877727"/>
          </a:xfrm>
          <a:prstGeom prst="rect">
            <a:avLst/>
          </a:prstGeom>
        </p:spPr>
      </p:pic>
      <p:pic>
        <p:nvPicPr>
          <p:cNvPr id="16" name="Picture 1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1BC419E-B547-D64C-B519-58E817F2F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176" y="1824035"/>
            <a:ext cx="6799177" cy="4877727"/>
          </a:xfrm>
          <a:prstGeom prst="rect">
            <a:avLst/>
          </a:prstGeom>
        </p:spPr>
      </p:pic>
      <p:pic>
        <p:nvPicPr>
          <p:cNvPr id="18" name="Picture 17" descr="Text&#10;&#10;Description automatically generated with medium confidence">
            <a:extLst>
              <a:ext uri="{FF2B5EF4-FFF2-40B4-BE49-F238E27FC236}">
                <a16:creationId xmlns:a16="http://schemas.microsoft.com/office/drawing/2014/main" id="{5A5B9395-30D9-7D45-86E4-AE4AD6D521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03" r="6391" b="28875"/>
          <a:stretch/>
        </p:blipFill>
        <p:spPr>
          <a:xfrm>
            <a:off x="54107" y="1916377"/>
            <a:ext cx="6214745" cy="465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775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 decel="100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8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900" decel="100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2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0DD34-C0A8-0647-BDD4-8519E7634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exploration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04E52-BE64-7344-B82B-5236A09EE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  <a:p>
            <a:pPr lvl="1"/>
            <a:r>
              <a:rPr lang="en-CA" i="0" dirty="0"/>
              <a:t>File was checked for any null values/empty columns</a:t>
            </a:r>
          </a:p>
          <a:p>
            <a:pPr lvl="1"/>
            <a:r>
              <a:rPr lang="en-CA" i="0" dirty="0"/>
              <a:t>Object columns were identified and checked</a:t>
            </a:r>
          </a:p>
          <a:p>
            <a:pPr lvl="1"/>
            <a:r>
              <a:rPr lang="en-CA" i="0" dirty="0"/>
              <a:t>Correlation between the variables and heat map</a:t>
            </a:r>
          </a:p>
          <a:p>
            <a:pPr lvl="1"/>
            <a:r>
              <a:rPr lang="en-CA" i="0" dirty="0"/>
              <a:t>Importance feature</a:t>
            </a:r>
          </a:p>
          <a:p>
            <a:pPr lvl="1"/>
            <a:endParaRPr lang="en-US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91E95C3B-DFD2-5E44-8E03-BD9163D3A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378" y="292164"/>
            <a:ext cx="5526012" cy="5591280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19513A52-DA3F-454F-AB25-2F1A6255B9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368"/>
          <a:stretch/>
        </p:blipFill>
        <p:spPr>
          <a:xfrm>
            <a:off x="6548378" y="1116032"/>
            <a:ext cx="5526012" cy="5156978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D730058A-A34D-6A42-99A2-EB5AEDA01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409" y="376943"/>
            <a:ext cx="5577950" cy="5835614"/>
          </a:xfrm>
          <a:prstGeom prst="rect">
            <a:avLst/>
          </a:prstGeom>
        </p:spPr>
      </p:pic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56D8482-6B43-1849-901A-612DFE28A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354" t="23239" r="21181" b="15750"/>
          <a:stretch/>
        </p:blipFill>
        <p:spPr>
          <a:xfrm>
            <a:off x="6158609" y="1701801"/>
            <a:ext cx="5941750" cy="4798236"/>
          </a:xfrm>
          <a:prstGeom prst="rect">
            <a:avLst/>
          </a:prstGeom>
        </p:spPr>
      </p:pic>
      <p:pic>
        <p:nvPicPr>
          <p:cNvPr id="19" name="Picture 18" descr="Graphical user interface&#10;&#10;Description automatically generated">
            <a:extLst>
              <a:ext uri="{FF2B5EF4-FFF2-40B4-BE49-F238E27FC236}">
                <a16:creationId xmlns:a16="http://schemas.microsoft.com/office/drawing/2014/main" id="{B19345C4-9A31-8B4D-BA05-3533406AA1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589" t="21518" r="21684" b="3350"/>
          <a:stretch/>
        </p:blipFill>
        <p:spPr>
          <a:xfrm>
            <a:off x="6146250" y="1650407"/>
            <a:ext cx="5954109" cy="4928680"/>
          </a:xfrm>
          <a:prstGeom prst="rect">
            <a:avLst/>
          </a:prstGeom>
        </p:spPr>
      </p:pic>
      <p:pic>
        <p:nvPicPr>
          <p:cNvPr id="21" name="Picture 2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E80916C-8677-EA4E-95D6-41C5B7FE9F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5689" y="2874723"/>
            <a:ext cx="6246311" cy="377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338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0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12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DE2E6-6260-6544-8A58-A9BDBF9A3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evaluation and testing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718878-4E3A-7B47-9E0C-88DEB82A2E27}"/>
              </a:ext>
            </a:extLst>
          </p:cNvPr>
          <p:cNvSpPr txBox="1"/>
          <p:nvPr/>
        </p:nvSpPr>
        <p:spPr>
          <a:xfrm>
            <a:off x="2438400" y="1917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2792D0-99D9-8D4F-8F8F-839AAB1C0A97}"/>
              </a:ext>
            </a:extLst>
          </p:cNvPr>
          <p:cNvSpPr txBox="1"/>
          <p:nvPr/>
        </p:nvSpPr>
        <p:spPr>
          <a:xfrm>
            <a:off x="838200" y="1802538"/>
            <a:ext cx="5943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Random Forest Classifier model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AdaBoostClassifier</a:t>
            </a:r>
            <a:r>
              <a:rPr lang="en-US" sz="2000" dirty="0"/>
              <a:t> model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Logistic Regression model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Imbalance check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F0DC5428-B907-9E4E-B005-A76158A28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865" y="1917700"/>
            <a:ext cx="6680719" cy="422184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scene3d>
            <a:camera prst="orthographicFront"/>
            <a:lightRig rig="threePt" dir="t"/>
          </a:scene3d>
          <a:sp3d extrusionH="76200">
            <a:extrusionClr>
              <a:schemeClr val="accent4">
                <a:lumMod val="20000"/>
                <a:lumOff val="80000"/>
              </a:schemeClr>
            </a:extrusionClr>
          </a:sp3d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08EC801D-18EC-B344-8263-83337EB6A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278" y="1917699"/>
            <a:ext cx="6868613" cy="4221843"/>
          </a:xfrm>
          <a:prstGeom prst="rect">
            <a:avLst/>
          </a:prstGeom>
        </p:spPr>
      </p:pic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B2405FDE-3919-CA4E-A676-C7D9D6767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447" y="1917698"/>
            <a:ext cx="7064440" cy="4221844"/>
          </a:xfrm>
          <a:prstGeom prst="rect">
            <a:avLst/>
          </a:prstGeom>
        </p:spPr>
      </p:pic>
      <p:pic>
        <p:nvPicPr>
          <p:cNvPr id="17" name="Picture 16" descr="Chart, pie chart&#10;&#10;Description automatically generated">
            <a:extLst>
              <a:ext uri="{FF2B5EF4-FFF2-40B4-BE49-F238E27FC236}">
                <a16:creationId xmlns:a16="http://schemas.microsoft.com/office/drawing/2014/main" id="{664C63C5-C4EF-094C-9A44-A83437A29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4543" y="2389751"/>
            <a:ext cx="7845748" cy="393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40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5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7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7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F5FEB-1C56-304C-A28F-5F33B6B90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B261A5-7D28-8441-9F14-D31FF5709B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Heart risk over age and gender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C89B9C-77E3-7647-A85E-CFAF06EEE9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472418"/>
            <a:ext cx="4997132" cy="368458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https://public.tableau.com/app/profile/manish.thapa4247/viz/Heartrisk/HeartRisk_1?publish=yes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BE5ADF-951A-8C4F-B19B-7F4D9ADC5C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Heart disease over types of chest pain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0DF239-4535-D94C-A70C-6915A44DC1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5080" y="2472418"/>
            <a:ext cx="5000308" cy="3684588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https://public.tableau.com/app/profile/jingwen.zhou/viz/Heartrisk_16757344537410/Dashboard2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68B686B8-031B-CE45-9AEF-4C3B993D4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196" y="3733800"/>
            <a:ext cx="5523803" cy="2942443"/>
          </a:xfrm>
          <a:prstGeom prst="rect">
            <a:avLst/>
          </a:prstGeom>
        </p:spPr>
      </p:pic>
      <p:pic>
        <p:nvPicPr>
          <p:cNvPr id="10" name="Picture 9" descr="Chart, bubble chart&#10;&#10;Description automatically generated">
            <a:extLst>
              <a:ext uri="{FF2B5EF4-FFF2-40B4-BE49-F238E27FC236}">
                <a16:creationId xmlns:a16="http://schemas.microsoft.com/office/drawing/2014/main" id="{CFABE59C-3F1F-8C45-B532-22C134ACC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4158" y="3643417"/>
            <a:ext cx="4997132" cy="312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516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7CC8E-EB4F-4249-919A-61F17543C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F7ED7-5CA4-E84B-B442-786E18866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/>
              <a:t>The high proficiency of the 3 models </a:t>
            </a:r>
          </a:p>
          <a:p>
            <a:pPr lvl="1"/>
            <a:r>
              <a:rPr lang="en-US" sz="2400" dirty="0"/>
              <a:t>The </a:t>
            </a:r>
            <a:r>
              <a:rPr lang="en-US" sz="2400" dirty="0" err="1"/>
              <a:t>RandomForestClassifier</a:t>
            </a:r>
            <a:r>
              <a:rPr lang="en-US" sz="2400" dirty="0"/>
              <a:t> model  </a:t>
            </a:r>
          </a:p>
          <a:p>
            <a:pPr lvl="1"/>
            <a:r>
              <a:rPr lang="en-US" sz="2400" dirty="0"/>
              <a:t>The Recall score for More risk </a:t>
            </a:r>
          </a:p>
          <a:p>
            <a:pPr marL="274320" lvl="1" indent="0">
              <a:buNone/>
            </a:pPr>
            <a:endParaRPr lang="en-US" sz="2400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9F26CA6A-23CE-CD42-B9C7-ABEEAF235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555" y="1273629"/>
            <a:ext cx="6605402" cy="364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7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C1E8D-B1A0-E340-99E3-C46E022562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for listening</a:t>
            </a:r>
            <a:br>
              <a:rPr lang="en-US" dirty="0"/>
            </a:br>
            <a:r>
              <a:rPr lang="en-US" dirty="0"/>
              <a:t>any question?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05BAFF-DE14-3B42-9409-ACCBF72CF3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82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ArchwayVTI">
  <a:themeElements>
    <a:clrScheme name="Custom 1">
      <a:dk1>
        <a:sysClr val="windowText" lastClr="000000"/>
      </a:dk1>
      <a:lt1>
        <a:sysClr val="window" lastClr="FFFFFF"/>
      </a:lt1>
      <a:dk2>
        <a:srgbClr val="2E3A3C"/>
      </a:dk2>
      <a:lt2>
        <a:srgbClr val="EDE9E7"/>
      </a:lt2>
      <a:accent1>
        <a:srgbClr val="898470"/>
      </a:accent1>
      <a:accent2>
        <a:srgbClr val="7A8773"/>
      </a:accent2>
      <a:accent3>
        <a:srgbClr val="8C845E"/>
      </a:accent3>
      <a:accent4>
        <a:srgbClr val="9F7E56"/>
      </a:accent4>
      <a:accent5>
        <a:srgbClr val="9B7E69"/>
      </a:accent5>
      <a:accent6>
        <a:srgbClr val="AA7862"/>
      </a:accent6>
      <a:hlink>
        <a:srgbClr val="7A8773"/>
      </a:hlink>
      <a:folHlink>
        <a:srgbClr val="9F7E56"/>
      </a:folHlink>
    </a:clrScheme>
    <a:fontScheme name="Archway">
      <a:majorFont>
        <a:latin typeface="Felix Titling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wayVTI" id="{309F1D27-9968-4F93-BA7C-3666A757FD2E}" vid="{76D8E8FD-8787-4E56-A14A-C28BF58ABEE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</TotalTime>
  <Words>295</Words>
  <Application>Microsoft Macintosh PowerPoint</Application>
  <PresentationFormat>Widescreen</PresentationFormat>
  <Paragraphs>64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-apple-system</vt:lpstr>
      <vt:lpstr>Arial</vt:lpstr>
      <vt:lpstr>Felix Titling</vt:lpstr>
      <vt:lpstr>Goudy Old Style</vt:lpstr>
      <vt:lpstr>Wingdings</vt:lpstr>
      <vt:lpstr>ArchwayVTI</vt:lpstr>
      <vt:lpstr>Heart disease prediction </vt:lpstr>
      <vt:lpstr>Introduction</vt:lpstr>
      <vt:lpstr>Dataset</vt:lpstr>
      <vt:lpstr>Creating tables</vt:lpstr>
      <vt:lpstr>Data exploration </vt:lpstr>
      <vt:lpstr>Data evaluation and testing</vt:lpstr>
      <vt:lpstr>Data visualization</vt:lpstr>
      <vt:lpstr>Summary</vt:lpstr>
      <vt:lpstr>Thank you for listening any question?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 disease prediction </dc:title>
  <dc:creator>Andrew Bui</dc:creator>
  <cp:lastModifiedBy>Andrew Bui</cp:lastModifiedBy>
  <cp:revision>2</cp:revision>
  <dcterms:created xsi:type="dcterms:W3CDTF">2023-02-08T03:40:26Z</dcterms:created>
  <dcterms:modified xsi:type="dcterms:W3CDTF">2023-02-08T18:30:22Z</dcterms:modified>
</cp:coreProperties>
</file>